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60" r:id="rId4"/>
    <p:sldId id="298" r:id="rId5"/>
    <p:sldId id="265" r:id="rId6"/>
    <p:sldId id="277" r:id="rId7"/>
    <p:sldId id="282" r:id="rId8"/>
    <p:sldId id="286" r:id="rId9"/>
    <p:sldId id="295" r:id="rId10"/>
    <p:sldId id="301" r:id="rId11"/>
    <p:sldId id="302" r:id="rId12"/>
    <p:sldId id="306" r:id="rId13"/>
    <p:sldId id="309" r:id="rId14"/>
    <p:sldId id="315" r:id="rId15"/>
    <p:sldId id="303" r:id="rId16"/>
    <p:sldId id="304" r:id="rId17"/>
    <p:sldId id="305" r:id="rId18"/>
    <p:sldId id="310" r:id="rId19"/>
    <p:sldId id="311" r:id="rId20"/>
    <p:sldId id="312" r:id="rId21"/>
    <p:sldId id="313" r:id="rId22"/>
    <p:sldId id="31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6" d="100"/>
          <a:sy n="86" d="100"/>
        </p:scale>
        <p:origin x="-60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E5BFB-0577-4117-8E67-2A8B38B6D706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509AA-1E87-4837-8526-B3CEA8EAC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27B85-8E45-4EE8-AB41-757B605A8744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87E32-0615-4795-8463-52D9989B6D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87E32-0615-4795-8463-52D9989B6DD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20CE3B-EAE9-49BB-95B9-CC9C325ED42C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CB290E-A739-4FE4-9B5B-9980A4792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spi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ИТОГИ ПРИЕМНОЙ КАМПАНИИ 2018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Нижнетагильский государственный социально-педагогический институт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ПРАВИЛА ПРИЕМА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В ФИЛИАЛ РГППУ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В 2019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886728" cy="1889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Приказ Министерства науки и высшего образования РФ от     31 августа 2018 г. N36н "О внесении изменений в Порядок приема на обучение по образовательным программам высшего образования - программам бакалавриата, программам специалитета, магистратуры, утвержденный приказом Министерства образования и науки Российской Федерации от 14 октября 2015 г. N 1147"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altLang="ru-RU" sz="28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БАКАЛАВРИАТ: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5 организаций, 3 специальности и (или) направления подготовки </a:t>
            </a:r>
          </a:p>
          <a:p>
            <a:pPr algn="ctr">
              <a:buNone/>
            </a:pP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в каждой организации</a:t>
            </a:r>
          </a:p>
          <a:p>
            <a:pPr algn="ctr">
              <a:buNone/>
            </a:pPr>
            <a:r>
              <a:rPr lang="ru-RU" altLang="ru-RU" sz="2800" b="1" dirty="0" smtClean="0">
                <a:solidFill>
                  <a:srgbClr val="871F03"/>
                </a:solidFill>
                <a:latin typeface="Arial" pitchFamily="34" charset="0"/>
                <a:cs typeface="Arial" pitchFamily="34" charset="0"/>
              </a:rPr>
              <a:t>Любая форма обучения (очная, заочная)</a:t>
            </a:r>
          </a:p>
          <a:p>
            <a:pPr algn="ctr">
              <a:buNone/>
            </a:pPr>
            <a:r>
              <a:rPr lang="ru-RU" altLang="ru-RU" sz="2800" b="1" dirty="0" smtClean="0">
                <a:solidFill>
                  <a:srgbClr val="871F03"/>
                </a:solidFill>
                <a:latin typeface="Arial" pitchFamily="34" charset="0"/>
                <a:cs typeface="Arial" pitchFamily="34" charset="0"/>
              </a:rPr>
              <a:t>Различные условия обучения (бюджет, контракт)</a:t>
            </a:r>
          </a:p>
          <a:p>
            <a:pPr algn="ctr">
              <a:buNone/>
            </a:pPr>
            <a:endParaRPr lang="ru-RU" altLang="ru-RU" sz="2800" b="1" dirty="0" smtClean="0">
              <a:solidFill>
                <a:srgbClr val="871F0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altLang="ru-RU" sz="28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МАГИСТРАТУРА, АСПИРАНТУРА:</a:t>
            </a:r>
          </a:p>
          <a:p>
            <a:pPr algn="ctr">
              <a:buNone/>
            </a:pPr>
            <a:r>
              <a:rPr lang="ru-RU" altLang="ru-RU" sz="2800" b="1" u="sng" dirty="0" smtClean="0">
                <a:latin typeface="Arial" pitchFamily="34" charset="0"/>
                <a:cs typeface="Arial" pitchFamily="34" charset="0"/>
              </a:rPr>
              <a:t>неограниченное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 количество организаций,</a:t>
            </a:r>
          </a:p>
          <a:p>
            <a:pPr algn="ctr">
              <a:buNone/>
            </a:pPr>
            <a:r>
              <a:rPr lang="ru-RU" altLang="ru-RU" sz="2800" b="1" u="sng" dirty="0" smtClean="0">
                <a:latin typeface="Arial" pitchFamily="34" charset="0"/>
                <a:cs typeface="Arial" pitchFamily="34" charset="0"/>
              </a:rPr>
              <a:t>неограниченное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 количество направлений подготовки</a:t>
            </a:r>
          </a:p>
          <a:p>
            <a:pPr algn="ctr">
              <a:buNone/>
            </a:pPr>
            <a:endParaRPr lang="ru-RU" altLang="ru-RU" sz="2800" b="1" dirty="0" smtClean="0">
              <a:solidFill>
                <a:srgbClr val="871F03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Одновременное поступление в несколько организаций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429420" cy="500066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Вступительные испытания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8992" y="1714488"/>
            <a:ext cx="250033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На базе среднего профессионального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714488"/>
            <a:ext cx="292895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На базе среднего общего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071810"/>
            <a:ext cx="350046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Прием осуществляется на основании результатов ЕГЭ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3214686"/>
            <a:ext cx="400052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Прием осуществляется</a:t>
            </a:r>
          </a:p>
          <a:p>
            <a:pPr algn="ctr"/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на основании результатов ЕГЭ </a:t>
            </a:r>
          </a:p>
          <a:p>
            <a:pPr algn="ctr"/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и (или) вступительных испытаний, проводимые филиалом самостоятельно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928926" y="1357298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643438" y="1357298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928794" y="242886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500826" y="2428868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034" y="4572008"/>
            <a:ext cx="364333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endParaRPr lang="ru-RU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Дети-инвалиды, инвалиды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Иностранные граждане</a:t>
            </a:r>
          </a:p>
          <a:p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0800000">
            <a:off x="1857356" y="3786190"/>
            <a:ext cx="357190" cy="78581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Стрелка углом вверх 18"/>
          <p:cNvSpPr/>
          <p:nvPr/>
        </p:nvSpPr>
        <p:spPr>
          <a:xfrm>
            <a:off x="4143372" y="4714884"/>
            <a:ext cx="1785950" cy="714380"/>
          </a:xfrm>
          <a:prstGeom prst="ben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786050" y="857232"/>
            <a:ext cx="392909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Бакалавриат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72198" y="1714488"/>
            <a:ext cx="271464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На базе высшего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286512" y="1357298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18951617">
            <a:off x="5659351" y="266200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42860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УЧЕТ ИНДИВИДУАЛЬНЫХ ДОСТИЖЕНИЙ ПОСТУПАЮЩИХ</a:t>
            </a:r>
            <a:endParaRPr lang="ru-RU" alt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85723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Поступающие на обучение вправе представить сведения о </a:t>
            </a:r>
            <a:r>
              <a:rPr lang="ru-RU" altLang="ru-RU" sz="2000" b="1" dirty="0" smtClean="0">
                <a:latin typeface="Arial" pitchFamily="34" charset="0"/>
                <a:cs typeface="Arial" pitchFamily="34" charset="0"/>
              </a:rPr>
              <a:t>своих индивидуальных достижениях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, результаты которых учитываются при приеме на обучение.</a:t>
            </a: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3286116" y="2071678"/>
            <a:ext cx="2428892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Arial" pitchFamily="34" charset="0"/>
                <a:cs typeface="Arial" pitchFamily="34" charset="0"/>
              </a:rPr>
              <a:t>Сумма баллов за </a:t>
            </a: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индивидуальные достижения (не более 10 баллов суммарно)</a:t>
            </a:r>
            <a:endParaRPr lang="ru-RU" alt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00035" y="2071678"/>
            <a:ext cx="2214578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Сумма баллов за </a:t>
            </a:r>
            <a:r>
              <a:rPr lang="ru-RU" altLang="ru-RU" sz="2000" b="1" dirty="0" smtClean="0">
                <a:latin typeface="Arial" pitchFamily="34" charset="0"/>
                <a:cs typeface="Arial" pitchFamily="34" charset="0"/>
              </a:rPr>
              <a:t>вступительные </a:t>
            </a:r>
            <a:r>
              <a:rPr lang="ru-RU" altLang="ru-RU" sz="2000" b="1" dirty="0">
                <a:latin typeface="Arial" pitchFamily="34" charset="0"/>
                <a:cs typeface="Arial" pitchFamily="34" charset="0"/>
              </a:rPr>
              <a:t>испытания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643702" y="2071678"/>
            <a:ext cx="2214578" cy="150810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ru-RU" altLang="ru-RU" sz="2400" b="1" dirty="0">
                <a:latin typeface="Arial" pitchFamily="34" charset="0"/>
                <a:cs typeface="Arial" pitchFamily="34" charset="0"/>
              </a:rPr>
              <a:t>Сумма конкурсных баллов </a:t>
            </a:r>
            <a:endParaRPr lang="ru-RU" alt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buFont typeface="Arial" charset="0"/>
              <a:buNone/>
            </a:pPr>
            <a:endParaRPr lang="ru-RU" altLang="ru-RU" sz="2000" b="1" u="sng" dirty="0"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43174" y="2285992"/>
            <a:ext cx="71278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ru-RU" altLang="ru-RU" sz="5400" b="1" dirty="0">
                <a:cs typeface="Arial" charset="0"/>
              </a:rPr>
              <a:t>+</a:t>
            </a:r>
            <a:endParaRPr lang="ru-RU" altLang="ru-RU" sz="5400" b="1" u="sng" dirty="0"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43570" y="2143116"/>
            <a:ext cx="1000132" cy="135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 useBgFill="1">
        <p:nvSpPr>
          <p:cNvPr id="15" name="TextBox 14"/>
          <p:cNvSpPr txBox="1"/>
          <p:nvPr/>
        </p:nvSpPr>
        <p:spPr>
          <a:xfrm>
            <a:off x="571472" y="3714752"/>
            <a:ext cx="8286808" cy="286232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Спортивные достижения (статус чемпиона Олимпийских игр, чемпион мира, чемпион Европы, наличие золотого значка ГТО);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наличие аттестата о среднем общем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образовании с отличием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или диплома о среднем профессиональном образовании с отличием;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Осуществление волонтерской деятельности;</a:t>
            </a:r>
          </a:p>
          <a:p>
            <a:pPr>
              <a:buFontTx/>
              <a:buChar char="-"/>
            </a:pP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Участие и (или) результаты участия поступающих в олимпиадах и иных интеллектуальных или творческих конкурсах, физкультурных мероприятиях;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Оценка, выставленная университетом по результатам проверки итогового сочинения.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428604"/>
            <a:ext cx="635798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Контрольные цифры приема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1357298"/>
          <a:ext cx="8286807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69"/>
                <a:gridCol w="2762269"/>
                <a:gridCol w="2762269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Квота приема лиц, имеющих особое право</a:t>
                      </a:r>
                    </a:p>
                    <a:p>
                      <a:pPr algn="ctr"/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Квота целевого обучения</a:t>
                      </a:r>
                    </a:p>
                    <a:p>
                      <a:pPr algn="ctr"/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Основные места</a:t>
                      </a:r>
                    </a:p>
                    <a:p>
                      <a:pPr algn="ctr"/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Не менее</a:t>
                      </a:r>
                      <a:r>
                        <a:rPr lang="ru-RU" b="1" baseline="0" dirty="0" smtClean="0">
                          <a:latin typeface="Arial" pitchFamily="34" charset="0"/>
                          <a:cs typeface="Arial" pitchFamily="34" charset="0"/>
                        </a:rPr>
                        <a:t> 10% </a:t>
                      </a:r>
                      <a:r>
                        <a:rPr lang="ru-RU" baseline="0" dirty="0" smtClean="0">
                          <a:latin typeface="Arial" pitchFamily="34" charset="0"/>
                          <a:cs typeface="Arial" pitchFamily="34" charset="0"/>
                        </a:rPr>
                        <a:t>от объема контрольных цифр по каждой совокупности условий поступления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Устанавливается правительством РФ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Контрольные цифры за вычетом квот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Конкурс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Конкурс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Конкурс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>
            <a:off x="5143504" y="928670"/>
            <a:ext cx="164307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500562" y="11429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857488" y="961298"/>
            <a:ext cx="1500198" cy="396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0" name="TextBox 19"/>
          <p:cNvSpPr txBox="1"/>
          <p:nvPr/>
        </p:nvSpPr>
        <p:spPr>
          <a:xfrm>
            <a:off x="285720" y="4826675"/>
            <a:ext cx="8501122" cy="175432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Право на прием в пределах особой квоты имеют дети-инвалиды, инвалиды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групп, инвалиды с детства, инвалиды вследствие военной травмы или заболевания, полученных в период прохождения военной службы, дети-сироты и дети, оставшиеся без попечения родителей, и ветераны боевых действий из числа лиц, указанных в подпунктах 1-4 пункта 1 статьи 3 Федерального закона от 12.01.1995г. №5-ФЗ «О ветеранах»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57166"/>
            <a:ext cx="7258072" cy="368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Контрольные цифры приема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(очное,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бакалавриат)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42844" y="1071546"/>
          <a:ext cx="8786873" cy="499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3214710"/>
                <a:gridCol w="785818"/>
                <a:gridCol w="928694"/>
                <a:gridCol w="1117029"/>
                <a:gridCol w="811797"/>
                <a:gridCol w="78581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Код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Конт-ракт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Квота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Arial" pitchFamily="34" charset="0"/>
                          <a:cs typeface="Arial" pitchFamily="34" charset="0"/>
                        </a:rPr>
                        <a:t>Основ-ные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места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44.03.05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Педагогическое образование (с двумя профилями подготовки)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276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44.03.02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Психолого-педагогическое образование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09.03.03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Прикладная информатика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39.03.02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Социальная работа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4045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38.03.03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Управление персоналом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44.03.01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Педагогическое образование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325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288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397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643702" y="-142900"/>
            <a:ext cx="23574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+70%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Бюджетных мест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649993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Заочная форма обучения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368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Контрольные цифры приема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бакалавриат)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14282" y="1357298"/>
          <a:ext cx="8786873" cy="3711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3071834"/>
                <a:gridCol w="785818"/>
                <a:gridCol w="928694"/>
                <a:gridCol w="1143008"/>
                <a:gridCol w="857256"/>
                <a:gridCol w="85725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Код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Конт-ракт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Квота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Arial" pitchFamily="34" charset="0"/>
                          <a:cs typeface="Arial" pitchFamily="34" charset="0"/>
                        </a:rPr>
                        <a:t>Основ-ные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места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44.03.01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Педагогическое образование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44.03.02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Психолого-педагогическое образование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09.03.03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Прикладная информатика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4045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38.03.03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Управление персоналом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152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134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216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471490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Обязательные документы: </a:t>
            </a:r>
            <a:endParaRPr lang="ru-RU" sz="3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заявление о приеме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(на специальном бланке); 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копия паспорта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копия документа о смене фамилии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, имени, отчества (в случае, если документ, удостоверяющий личность, и документ об образовании выданы на разные фамилию, имя, отчество); 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документ государственного образца об образовании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с приложением и (или) его копия; 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фотографии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ru-RU" sz="3800" dirty="0" err="1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4 с уголком (2 шт.); 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информация о результатах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ЕГЭ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(при наличии); 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документы установленного образца, дающие право на участие в конкурсе для лиц, имеющих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особые права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копия договора о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целевом обучении (заверенная заказчиком) или оригинал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73050" indent="-273050" algn="just">
              <a:buFont typeface="Wingdings" pitchFamily="2" charset="2"/>
              <a:buChar char="ü"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справка о прохождении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медицинского осмотра</a:t>
            </a:r>
            <a:endParaRPr lang="ru-RU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8680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ПЕРЕЧЕНЬ ДОКУМЕНТОВ ДЛЯ ПОСТУПЛЕНИЯ</a:t>
            </a:r>
            <a:r>
              <a:rPr lang="ru-RU" altLang="ru-RU" sz="4400" dirty="0" smtClean="0">
                <a:solidFill>
                  <a:srgbClr val="871F03"/>
                </a:solidFill>
              </a:rPr>
              <a:t/>
            </a:r>
            <a:br>
              <a:rPr lang="ru-RU" altLang="ru-RU" sz="4400" dirty="0" smtClean="0">
                <a:solidFill>
                  <a:srgbClr val="871F03"/>
                </a:solidFill>
              </a:rPr>
            </a:b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3428992" y="5429264"/>
            <a:ext cx="5715008" cy="121444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Лично (доверенным лицом)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Через операторов почтовой связи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электронной форме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928670"/>
            <a:ext cx="8643998" cy="57150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16.07.2019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абитуриентов, имеющих право сдавать вступительные испытания, проводимые вузом самостоятельно: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лица имеющие диплом о профессиональном образовании (высшее, среднее профессиональное, начальное профессиональное);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иностранные граждане;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лица с ограниченными возможностями здоровья, инвалиды;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 также лица, поступающие по результатам ЕГЭ и дополнительных вступительных испытаний творческой и профессиональной направленности на профили (БЖ и география, ФК и адаптивное физическое воспитание, ИЗО и дизайн, музыкальное искусство и театральное искусство).</a:t>
            </a:r>
          </a:p>
          <a:p>
            <a:pPr marL="273050" indent="-27305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26.07.2019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лиц поступающих только по результатам ЕГЭ.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20.07.2019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лиц поступающих на программы магистратуры.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572528" cy="500066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СРОКИ ПРИЕМА ДОКУМЕНТОВ </a:t>
            </a:r>
            <a:b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(очная форма обучения)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21497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21.07.2019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абитуриентов, поступающих на заочное отделение на программы бакалавриата по результатам вступительных испытаний, проводимых институтом.</a:t>
            </a:r>
          </a:p>
          <a:p>
            <a:pPr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31.07.2019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лиц поступающих только по результатам ЕГЭ.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 20.06.2019 по 28.07.2019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прием документов у лиц поступающих на программы магистратуры.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58246" cy="714380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СРОКИ ПРИЕМА ДОКУМЕНТОВ </a:t>
            </a:r>
            <a:b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(заочная форма обучения)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88637" cy="2816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785950"/>
                <a:gridCol w="1714512"/>
                <a:gridCol w="1928826"/>
                <a:gridCol w="1502027"/>
              </a:tblGrid>
              <a:tr h="12320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Форма обучения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приема, бюджет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Принято заявлений на бюджет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Принято</a:t>
                      </a:r>
                      <a:r>
                        <a:rPr lang="ru-RU" sz="2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заявлений на контракт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 заявлений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515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Очная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195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946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327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Заочная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163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444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114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259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114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703</a:t>
                      </a:r>
                      <a:endParaRPr lang="ru-RU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1143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Количество заявлений </a:t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 запланированные места в 2018 году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71472" y="298450"/>
            <a:ext cx="7786741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7B0F19"/>
                </a:solidFill>
              </a:rPr>
              <a:t>ЗАЧИСЛЕНИЕ</a:t>
            </a:r>
          </a:p>
          <a:p>
            <a:pPr algn="ctr"/>
            <a:r>
              <a:rPr lang="ru-RU" altLang="ru-RU" sz="2400" b="1" dirty="0" smtClean="0">
                <a:solidFill>
                  <a:srgbClr val="7B0F19"/>
                </a:solidFill>
              </a:rPr>
              <a:t>на очную форму обучения 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 useBgFill="1">
        <p:nvSpPr>
          <p:cNvPr id="15" name="TextBox 14"/>
          <p:cNvSpPr txBox="1"/>
          <p:nvPr/>
        </p:nvSpPr>
        <p:spPr>
          <a:xfrm>
            <a:off x="285720" y="1142985"/>
            <a:ext cx="8501122" cy="501675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alt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28 июля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завершается прием </a:t>
            </a:r>
            <a:r>
              <a:rPr lang="ru-RU" altLang="ru-RU" sz="2000" b="1" u="sng" dirty="0" smtClean="0">
                <a:latin typeface="Arial" pitchFamily="34" charset="0"/>
                <a:cs typeface="Arial" pitchFamily="34" charset="0"/>
              </a:rPr>
              <a:t>заявлений о согласии на зачисление от лиц,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поступающих на места в пределах квот (особые права, целевое обучение).</a:t>
            </a:r>
          </a:p>
          <a:p>
            <a:r>
              <a:rPr lang="ru-RU" alt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29 июля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издается приказ о зачислении лиц, подавших заявление о согласии на зачисление, поступающих на места в пределах квот.</a:t>
            </a:r>
          </a:p>
          <a:p>
            <a:endParaRPr lang="ru-RU" altLang="ru-RU" sz="2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завершается прием заявлений о согласии на зачисление от лиц, желающих быть зачисленными на первом этапе зачисления на основные конкурсные места.</a:t>
            </a:r>
          </a:p>
          <a:p>
            <a:r>
              <a:rPr lang="ru-RU" alt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- первый этап зачисления (80% основных конкурсных мест).</a:t>
            </a:r>
          </a:p>
          <a:p>
            <a:endParaRPr lang="ru-RU" altLang="ru-RU" sz="2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6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завершается прием заявления о согласии на зачисление, поступающие на основные конкурсные места.</a:t>
            </a:r>
          </a:p>
          <a:p>
            <a:r>
              <a:rPr lang="ru-RU" alt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8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– второй этап зачисления (до заполнения 100% основных конкурсных мест).</a:t>
            </a:r>
            <a:endParaRPr lang="ru-RU" alt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71472" y="298450"/>
            <a:ext cx="7786741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ЗАЧИСЛЕНИЕ</a:t>
            </a:r>
          </a:p>
          <a:p>
            <a:pPr algn="ctr"/>
            <a:r>
              <a:rPr lang="ru-RU" altLang="ru-RU" sz="2400" b="1" dirty="0" smtClean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на заочную форму обучения </a:t>
            </a:r>
            <a:endParaRPr lang="ru-RU" altLang="ru-RU" sz="2400" b="1" dirty="0">
              <a:solidFill>
                <a:srgbClr val="7B0F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1142984"/>
            <a:ext cx="8501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6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завершается прием </a:t>
            </a:r>
            <a:r>
              <a:rPr lang="ru-RU" altLang="ru-RU" sz="2000" b="1" u="sng" dirty="0" smtClean="0">
                <a:latin typeface="Arial" pitchFamily="34" charset="0"/>
                <a:cs typeface="Arial" pitchFamily="34" charset="0"/>
              </a:rPr>
              <a:t>заявлений о согласии на зачисление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 на заочную форму обучения.</a:t>
            </a:r>
          </a:p>
          <a:p>
            <a:endParaRPr lang="ru-RU" altLang="ru-RU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8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издается приказ о зачислении лиц, подавших заявление о согласии на зачисление.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71472" y="2786058"/>
            <a:ext cx="778674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ЗАЧИСЛЕНИЕ</a:t>
            </a:r>
          </a:p>
          <a:p>
            <a:pPr algn="ctr"/>
            <a:r>
              <a:rPr lang="ru-RU" altLang="ru-RU" sz="2400" b="1" dirty="0" smtClean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в магистратуру</a:t>
            </a:r>
            <a:endParaRPr lang="ru-RU" altLang="ru-RU" sz="2400" b="1" dirty="0">
              <a:solidFill>
                <a:srgbClr val="7B0F1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3571876"/>
            <a:ext cx="8501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4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завершается прием </a:t>
            </a:r>
            <a:r>
              <a:rPr lang="ru-RU" altLang="ru-RU" sz="2000" b="1" u="sng" dirty="0" smtClean="0">
                <a:latin typeface="Arial" pitchFamily="34" charset="0"/>
                <a:cs typeface="Arial" pitchFamily="34" charset="0"/>
              </a:rPr>
              <a:t>заявлений о согласии на зачисление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 на очную и заочную форму обучения.</a:t>
            </a:r>
          </a:p>
          <a:p>
            <a:endParaRPr lang="ru-RU" altLang="ru-RU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alt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8 августа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издается приказ о зачислении лиц, подавших заявление о согласии на зачисление.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71604" y="5286388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Зачисление на места по договорам об оказании платных образовательных услуг проводится после зачисления на места в рамках контрольных цифр.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9061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altLang="ru-RU" sz="3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Подробная информация на сайте </a:t>
            </a:r>
          </a:p>
          <a:p>
            <a:pPr algn="ctr">
              <a:buNone/>
            </a:pPr>
            <a:r>
              <a:rPr lang="en-US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2"/>
              </a:rPr>
              <a:t>www.ntspi.ru</a:t>
            </a:r>
            <a:endParaRPr lang="ru-RU" altLang="ru-RU" sz="3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(раздел «Абитуриенту)</a:t>
            </a:r>
          </a:p>
          <a:p>
            <a:pPr algn="ctr"/>
            <a:endParaRPr lang="ru-RU" altLang="ru-RU" sz="36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altLang="ru-RU" sz="3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Телефон приемной комиссии: </a:t>
            </a:r>
          </a:p>
          <a:p>
            <a:pPr algn="ctr">
              <a:buNone/>
            </a:pPr>
            <a:r>
              <a:rPr lang="ru-RU" altLang="ru-RU" sz="3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(3435) 25 55 10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500042"/>
          <a:ext cx="8715436" cy="5777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191"/>
                <a:gridCol w="3907297"/>
                <a:gridCol w="1003002"/>
                <a:gridCol w="1230186"/>
                <a:gridCol w="1428760"/>
              </a:tblGrid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 </a:t>
                      </a: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образовательной</a:t>
                      </a:r>
                      <a:r>
                        <a:rPr lang="ru-RU" sz="16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программы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приема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заявлений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Конкурс по заявлениям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39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История</a:t>
                      </a:r>
                      <a:r>
                        <a:rPr lang="ru-RU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</a:t>
                      </a: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бществознание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111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5,55</a:t>
                      </a:r>
                    </a:p>
                  </a:txBody>
                  <a:tcPr marL="68580" marR="68580" marT="11430" marB="0"/>
                </a:tc>
              </a:tr>
              <a:tr h="40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Безопасность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жизнедеятельности и физическая культура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5,26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9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Математика и </a:t>
                      </a: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информатика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83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4,61</a:t>
                      </a:r>
                    </a:p>
                  </a:txBody>
                  <a:tcPr marL="68580" marR="68580" marT="11430" marB="0"/>
                </a:tc>
              </a:tr>
              <a:tr h="40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Практическая</a:t>
                      </a:r>
                      <a:r>
                        <a:rPr lang="ru-RU" sz="16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психология и педагогика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3,58</a:t>
                      </a:r>
                    </a:p>
                  </a:txBody>
                  <a:tcPr marL="68580" marR="68580" marT="11430" marB="0"/>
                </a:tc>
              </a:tr>
              <a:tr h="40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Начальное образование и дошкольное 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3,55</a:t>
                      </a:r>
                    </a:p>
                  </a:txBody>
                  <a:tcPr marL="68580" marR="68580" marT="11430" marB="0"/>
                </a:tc>
              </a:tr>
              <a:tr h="428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09.03.03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Прикладная информатика в экономике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3,13</a:t>
                      </a:r>
                    </a:p>
                  </a:txBody>
                  <a:tcPr marL="68580" marR="68580" marT="11430" marB="0"/>
                </a:tc>
              </a:tr>
              <a:tr h="39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Иностранный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72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3,0</a:t>
                      </a:r>
                    </a:p>
                  </a:txBody>
                  <a:tcPr marL="68580" marR="68580" marT="11430" marB="0"/>
                </a:tc>
              </a:tr>
              <a:tr h="393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Русский язык и 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2,81</a:t>
                      </a:r>
                    </a:p>
                  </a:txBody>
                  <a:tcPr marL="68580" marR="68580" marT="11430" marB="0"/>
                </a:tc>
              </a:tr>
              <a:tr h="428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44.03.05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Музыкальное искусство и театральное искусство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2,38</a:t>
                      </a:r>
                    </a:p>
                  </a:txBody>
                  <a:tcPr marL="68580" marR="68580" marT="11430" marB="0"/>
                </a:tc>
              </a:tr>
              <a:tr h="428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44.03.05 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Изобразительное искусство и дизайн 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114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2,28</a:t>
                      </a:r>
                    </a:p>
                  </a:txBody>
                  <a:tcPr marL="68580" marR="68580" marT="11430" marB="0"/>
                </a:tc>
              </a:tr>
              <a:tr h="422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Биология и химия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2,27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4080"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Всего: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195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698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3,56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Конкурс по заявлениям (очное отделение, бюджет)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15370" cy="4910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69"/>
                <a:gridCol w="3391363"/>
                <a:gridCol w="1000132"/>
                <a:gridCol w="1357322"/>
                <a:gridCol w="1285884"/>
              </a:tblGrid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 образовательной программы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приема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</a:t>
                      </a:r>
                      <a:r>
                        <a:rPr lang="ru-R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заявлений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Конкурс по </a:t>
                      </a:r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заявле-ниям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29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40740" algn="l"/>
                        </a:tabLst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Физическая культура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3,65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4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40740" algn="l"/>
                        </a:tabLst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Безопасность жизнедеятельности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3,22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44.03.02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Специальная психология и педагогика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72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44.03.02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40740" algn="l"/>
                        </a:tabLst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Психология и педагогика дошкольного образования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2,93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44.03.02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Практическая психология и педагогика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2,64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40740" algn="l"/>
                        </a:tabLst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44.03.01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История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1,84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09.03.03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Прикладная информатика в экономике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1,65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2000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163</a:t>
                      </a:r>
                      <a:endParaRPr lang="ru-RU" sz="20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444</a:t>
                      </a:r>
                      <a:endParaRPr lang="ru-RU" sz="20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000" b="1" i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2,7</a:t>
                      </a:r>
                      <a:endParaRPr lang="ru-RU" sz="20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Конкурс по заявлениям на бюджет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(заочное отделение)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143932" cy="1857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61912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Зачислено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Контракт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19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293</a:t>
                      </a:r>
                    </a:p>
                  </a:txBody>
                  <a:tcPr marL="68580" marR="68580" marT="114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195</a:t>
                      </a:r>
                    </a:p>
                  </a:txBody>
                  <a:tcPr marL="68580" marR="68580" marT="1143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</a:t>
                      </a:r>
                    </a:p>
                  </a:txBody>
                  <a:tcPr marL="68580" marR="68580" marT="1143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1537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Результаты зачисления 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(очное отделение)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3429000"/>
            <a:ext cx="8229600" cy="1066800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Зачислено по особой квоте (инвалиды с детства, дети-инвалиды, сироты, дети,</a:t>
            </a:r>
            <a:r>
              <a:rPr kumimoji="0" lang="ru-RU" altLang="ru-RU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оставшиеся без попечения родителей) – 12 человек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4643446"/>
            <a:ext cx="8286808" cy="78581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Зачислено по целевой квоте – 24 человека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82000" cy="6429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Средний балл ЕГЭ (очное, бюджет)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428596" y="785794"/>
          <a:ext cx="8001056" cy="542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456"/>
                <a:gridCol w="5136480"/>
                <a:gridCol w="1284120"/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Профиль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Балл</a:t>
                      </a:r>
                    </a:p>
                  </a:txBody>
                  <a:tcPr/>
                </a:tc>
              </a:tr>
              <a:tr h="461016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Иностранный язык (английский,</a:t>
                      </a:r>
                      <a:r>
                        <a:rPr lang="ru-RU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немецкий)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71,89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История и обществознание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71,35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ИЗО</a:t>
                      </a:r>
                      <a:r>
                        <a:rPr lang="ru-RU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и дизайн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69,5</a:t>
                      </a:r>
                      <a:endParaRPr lang="ru-RU" sz="2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Математика и информатика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68,41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Русский язык и литература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66,5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Музыкальное искусство и театральное искусство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65,67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Начальное образование и дошкольное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образование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65,2</a:t>
                      </a:r>
                      <a:r>
                        <a:rPr lang="ru-RU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Безопасность жизнедеятельности</a:t>
                      </a:r>
                      <a:r>
                        <a:rPr lang="ru-RU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и ФК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62,48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Биология и химия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62,22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Прикладная информатика в экономике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62,21</a:t>
                      </a: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Практическая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психология и педагогика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61,92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Средний балл ЕГЭ (очное, бюджет)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66,54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Результаты зачисления 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(заочное отделение)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3714752"/>
            <a:ext cx="8229600" cy="1066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Зачислено по особой квоте (инвалиды с детства, сироты, ветераны боевых действий</a:t>
            </a:r>
            <a:r>
              <a:rPr kumimoji="0" lang="ru-RU" alt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 – 7 человек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34" y="4786322"/>
            <a:ext cx="8286808" cy="78581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Зачислено по целевой квоте – 7 человек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00034" y="2000240"/>
          <a:ext cx="8072494" cy="162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500330"/>
              </a:tblGrid>
              <a:tr h="54088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Зачислено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0740" algn="l"/>
                        </a:tabLst>
                      </a:pPr>
                      <a:r>
                        <a:rPr lang="ru-RU" sz="28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Контракт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08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261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163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82000" cy="64294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Средний балл ЕГЭ (заочное, бюджет)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2"/>
          </p:nvPr>
        </p:nvGraphicFramePr>
        <p:xfrm>
          <a:off x="428596" y="642918"/>
          <a:ext cx="8477280" cy="4484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5273"/>
                <a:gridCol w="15320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Профиль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Балл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Физическая культура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64,1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Практическая психология и педагогика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59,44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Прикладная информатика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в экономике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58,57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Специальная психология и педагогика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57,82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5910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История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57,3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5910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Психология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и педагогика дошкольного образования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57,17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5910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Безопасность жизнедеятельности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45,5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Средний балл (заочное, бюджет)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58,36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5715016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Общий средний балл ЕГЭ  по филиалу составил – 61,97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572558" cy="277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/>
                <a:gridCol w="1000132"/>
                <a:gridCol w="1000132"/>
                <a:gridCol w="928694"/>
                <a:gridCol w="1071570"/>
                <a:gridCol w="1143008"/>
                <a:gridCol w="1143008"/>
                <a:gridCol w="7143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Специальность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План (бюджет)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Принято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заявле-ний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на бюджет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Конкурс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Зачисле-но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на бюджет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План (контракт)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Зачислено на контракт</a:t>
                      </a:r>
                    </a:p>
                    <a:p>
                      <a:pPr algn="ctr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49.02.01 Физическая культура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2,6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09.02.05 Прикладная </a:t>
                      </a:r>
                      <a:r>
                        <a:rPr lang="ru-RU" sz="16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информатика</a:t>
                      </a:r>
                      <a:endParaRPr lang="ru-RU" sz="16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1,68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Итоги зачисления на специальности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среднего профессионального образования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4714884"/>
          <a:ext cx="8572559" cy="1645920"/>
        </p:xfrm>
        <a:graphic>
          <a:graphicData uri="http://schemas.openxmlformats.org/drawingml/2006/table">
            <a:tbl>
              <a:tblPr/>
              <a:tblGrid>
                <a:gridCol w="5429288"/>
                <a:gridCol w="1571636"/>
                <a:gridCol w="1571635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Специальность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678" marR="58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Контракт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49.02.01 Физическая культура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4,08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3,63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09.02.05 Прикладная информатика (по отраслям)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3,92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3,19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Средний балл по СПО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3,41</a:t>
                      </a:r>
                    </a:p>
                  </a:txBody>
                  <a:tcPr marL="58678" marR="58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8596" y="428625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Средний балл аттестата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4319</TotalTime>
  <Words>1546</Words>
  <Application>Microsoft Office PowerPoint</Application>
  <PresentationFormat>Экран (4:3)</PresentationFormat>
  <Paragraphs>461</Paragraphs>
  <Slides>22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ИТОГИ ПРИЕМНОЙ КАМПАНИИ 2018</vt:lpstr>
      <vt:lpstr>Количество заявлений  на запланированные места в 2018 году</vt:lpstr>
      <vt:lpstr>Конкурс по заявлениям (очное отделение, бюджет)</vt:lpstr>
      <vt:lpstr>Конкурс по заявлениям на бюджет  (заочное отделение)</vt:lpstr>
      <vt:lpstr>Результаты зачисления  (очное отделение)</vt:lpstr>
      <vt:lpstr>Средний балл ЕГЭ (очное, бюджет)</vt:lpstr>
      <vt:lpstr>Результаты зачисления  (заочное отделение)</vt:lpstr>
      <vt:lpstr>Средний балл ЕГЭ (заочное, бюджет)</vt:lpstr>
      <vt:lpstr>Итоги зачисления на специальности среднего профессионального образования</vt:lpstr>
      <vt:lpstr>ПРАВИЛА ПРИЕМА  В ФИЛИАЛ РГППУ  В 2019</vt:lpstr>
      <vt:lpstr>Одновременное поступление в несколько организаций </vt:lpstr>
      <vt:lpstr>Вступительные испытания</vt:lpstr>
      <vt:lpstr>Слайд 13</vt:lpstr>
      <vt:lpstr>Слайд 14</vt:lpstr>
      <vt:lpstr>Контрольные цифры приема  (очное, бакалавриат)</vt:lpstr>
      <vt:lpstr>Контрольные цифры приема  (бакалавриат)</vt:lpstr>
      <vt:lpstr> ПЕРЕЧЕНЬ ДОКУМЕНТОВ ДЛЯ ПОСТУПЛЕНИЯ </vt:lpstr>
      <vt:lpstr>СРОКИ ПРИЕМА ДОКУМЕНТОВ  (очная форма обучения)</vt:lpstr>
      <vt:lpstr>СРОКИ ПРИЕМА ДОКУМЕНТОВ  (заочная форма обучения)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ПРИЕМНОЙ КАМПАНИИ 2016</dc:title>
  <dc:creator>user</dc:creator>
  <cp:lastModifiedBy>user</cp:lastModifiedBy>
  <cp:revision>423</cp:revision>
  <dcterms:created xsi:type="dcterms:W3CDTF">2016-09-20T03:12:19Z</dcterms:created>
  <dcterms:modified xsi:type="dcterms:W3CDTF">2018-09-28T03:30:04Z</dcterms:modified>
</cp:coreProperties>
</file>